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32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000" b="1"/>
              <a:t>Evolução</a:t>
            </a:r>
            <a:r>
              <a:rPr lang="pt-PT" sz="2000" b="1" baseline="0"/>
              <a:t> do Programa Eco-escolas no Concelho da Ribeira Brava</a:t>
            </a:r>
            <a:endParaRPr lang="pt-PT" sz="2000" b="1"/>
          </a:p>
        </c:rich>
      </c:tx>
      <c:layout>
        <c:manualLayout>
          <c:xMode val="edge"/>
          <c:yMode val="edge"/>
          <c:x val="0.16213190749474071"/>
          <c:y val="1.812321376494606E-2"/>
        </c:manualLayout>
      </c:layout>
      <c:spPr>
        <a:noFill/>
        <a:ln>
          <a:noFill/>
        </a:ln>
        <a:effectLst/>
      </c:spPr>
    </c:title>
    <c:view3D>
      <c:rAngAx val="1"/>
    </c:view3D>
    <c:floor>
      <c:spPr>
        <a:noFill/>
        <a:ln>
          <a:noFill/>
        </a:ln>
        <a:effectLst/>
        <a:sp3d/>
      </c:spPr>
    </c:floor>
    <c:sideWall>
      <c:spPr>
        <a:solidFill>
          <a:schemeClr val="bg1">
            <a:lumMod val="95000"/>
          </a:schemeClr>
        </a:solidFill>
        <a:ln>
          <a:noFill/>
        </a:ln>
        <a:effectLst/>
        <a:sp3d/>
      </c:spPr>
    </c:sideWall>
    <c:backWall>
      <c:spPr>
        <a:solidFill>
          <a:schemeClr val="bg1">
            <a:lumMod val="9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Folha1!$C$1</c:f>
              <c:strCache>
                <c:ptCount val="1"/>
                <c:pt idx="0">
                  <c:v> Escolas Inscritas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Folha1!$B$2:$B$12</c:f>
              <c:strCache>
                <c:ptCount val="11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  <c:pt idx="10">
                  <c:v>2016-2017</c:v>
                </c:pt>
              </c:strCache>
            </c:strRef>
          </c:cat>
          <c:val>
            <c:numRef>
              <c:f>Folha1!$C$2:$C$12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13</c:v>
                </c:pt>
                <c:pt idx="5">
                  <c:v>13</c:v>
                </c:pt>
                <c:pt idx="6">
                  <c:v>6</c:v>
                </c:pt>
                <c:pt idx="7">
                  <c:v>7</c:v>
                </c:pt>
                <c:pt idx="8">
                  <c:v>11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</c:ser>
        <c:ser>
          <c:idx val="1"/>
          <c:order val="1"/>
          <c:tx>
            <c:strRef>
              <c:f>Folha1!$D$1</c:f>
              <c:strCache>
                <c:ptCount val="1"/>
                <c:pt idx="0">
                  <c:v>Galardões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cat>
            <c:strRef>
              <c:f>Folha1!$B$2:$B$12</c:f>
              <c:strCache>
                <c:ptCount val="11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  <c:pt idx="10">
                  <c:v>2016-2017</c:v>
                </c:pt>
              </c:strCache>
            </c:strRef>
          </c:cat>
          <c:val>
            <c:numRef>
              <c:f>Folha1!$D$2:$D$12</c:f>
              <c:numCache>
                <c:formatCode>General</c:formatCode>
                <c:ptCount val="11"/>
                <c:pt idx="0">
                  <c:v>1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10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</c:ser>
        <c:gapWidth val="219"/>
        <c:shape val="box"/>
        <c:axId val="121715328"/>
        <c:axId val="121758080"/>
        <c:axId val="0"/>
      </c:bar3DChart>
      <c:catAx>
        <c:axId val="121715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21758080"/>
        <c:crosses val="autoZero"/>
        <c:auto val="1"/>
        <c:lblAlgn val="ctr"/>
        <c:lblOffset val="100"/>
      </c:catAx>
      <c:valAx>
        <c:axId val="121758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217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ayout>
        <c:manualLayout>
          <c:xMode val="edge"/>
          <c:yMode val="edge"/>
          <c:x val="0.31124850297993317"/>
          <c:y val="0.94236337124525937"/>
          <c:w val="0.36944296717008857"/>
          <c:h val="5.6180175853696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ED316-CF6B-4694-9D67-199CB0E67E1D}" type="datetimeFigureOut">
              <a:rPr lang="pt-PT" smtClean="0"/>
              <a:pPr/>
              <a:t>27-10-2017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02CE-DF63-4338-B87A-CF69824F14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mUWO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E7A-14EA-46AC-A5FB-05B30BB39046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13" name="Imagem 12" descr="Sr Diretor.png"/>
          <p:cNvPicPr>
            <a:picLocks noChangeAspect="1"/>
          </p:cNvPicPr>
          <p:nvPr userDrawn="1"/>
        </p:nvPicPr>
        <p:blipFill>
          <a:blip r:embed="rId3" cstate="print"/>
          <a:srcRect r="4453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1DE2-A987-4D0B-8B71-205AB4FAE18D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394A-F920-4C01-A6EC-D12FF6C6E0D6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r Diretor 2.png"/>
          <p:cNvPicPr>
            <a:picLocks noChangeAspect="1"/>
          </p:cNvPicPr>
          <p:nvPr userDrawn="1"/>
        </p:nvPicPr>
        <p:blipFill>
          <a:blip r:embed="rId2" cstate="print"/>
          <a:srcRect b="2000"/>
          <a:stretch>
            <a:fillRect/>
          </a:stretch>
        </p:blipFill>
        <p:spPr>
          <a:xfrm>
            <a:off x="5572132" y="0"/>
            <a:ext cx="357186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pic>
        <p:nvPicPr>
          <p:cNvPr id="11" name="Imagem 10" descr="logo eco escola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3560" cy="1285860"/>
          </a:xfrm>
          <a:prstGeom prst="rect">
            <a:avLst/>
          </a:prstGeom>
        </p:spPr>
      </p:pic>
      <p:pic>
        <p:nvPicPr>
          <p:cNvPr id="12" name="Imagem 11" descr="logo municípi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57290" y="142852"/>
            <a:ext cx="1818630" cy="1214422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C964-1274-466F-A547-D068D2031FB2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C79-47CF-4EF1-8857-D1CED45E0757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5B1-3076-4CDE-8C77-B4CB14FBF2A8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0AC2-2F02-4A1C-B76C-8B95262B89D9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EA21-C36D-4486-B5F6-4EF8270346EB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D71-B02E-471B-B653-EB5910FC8D76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4B-67D8-49E4-B5EF-E540C5D05EA5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F75C-E895-4515-AF04-372769E37496}" type="datetime1">
              <a:rPr lang="pt-PT" smtClean="0"/>
              <a:pPr/>
              <a:t>27-10-2017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XI Encontro Regional Eco-Escolas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D7D8-E863-4090-8FAA-6A8A0785079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2285984" y="3214687"/>
            <a:ext cx="4714908" cy="642942"/>
          </a:xfrm>
        </p:spPr>
        <p:txBody>
          <a:bodyPr/>
          <a:lstStyle/>
          <a:p>
            <a:pPr algn="ctr">
              <a:buNone/>
            </a:pPr>
            <a:r>
              <a:rPr lang="pt-PT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Concelho da Ribeira Brava</a:t>
            </a:r>
            <a:endParaRPr lang="pt-PT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285852" y="2214554"/>
            <a:ext cx="638623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8000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Programa </a:t>
            </a:r>
            <a:r>
              <a:rPr lang="pt-PT" sz="54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Eco</a:t>
            </a:r>
            <a:r>
              <a:rPr lang="pt-PT" sz="5400" b="1" cap="none" spc="0" dirty="0" smtClean="0">
                <a:ln w="18000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-Escolas</a:t>
            </a:r>
            <a:endParaRPr lang="pt-PT" sz="5400" b="1" cap="none" spc="0" dirty="0">
              <a:ln w="18000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rmAutofit/>
          </a:bodyPr>
          <a:lstStyle/>
          <a:p>
            <a:r>
              <a:rPr lang="pt-PT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Implementação</a:t>
            </a:r>
            <a:endParaRPr lang="pt-PT" sz="4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20" y="2857496"/>
            <a:ext cx="8229600" cy="4525963"/>
          </a:xfrm>
        </p:spPr>
        <p:txBody>
          <a:bodyPr/>
          <a:lstStyle/>
          <a:p>
            <a:r>
              <a:rPr lang="pt-PT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Início do Programa em 1997 em Portugal</a:t>
            </a:r>
            <a:endParaRPr lang="pt-PT" sz="2800" dirty="0" smtClean="0">
              <a:latin typeface="Calibri" pitchFamily="34" charset="0"/>
            </a:endParaRPr>
          </a:p>
          <a:p>
            <a:r>
              <a:rPr lang="pt-PT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sym typeface="Wingdings" pitchFamily="2" charset="2"/>
              </a:rPr>
              <a:t>1ª inscrição no concelho em 2006/2007</a:t>
            </a:r>
          </a:p>
          <a:p>
            <a:r>
              <a:rPr lang="pt-PT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sym typeface="Wingdings" pitchFamily="2" charset="2"/>
              </a:rPr>
              <a:t>1ª bandeira 2006/2007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4227366"/>
              </p:ext>
            </p:extLst>
          </p:nvPr>
        </p:nvGraphicFramePr>
        <p:xfrm>
          <a:off x="214282" y="1571612"/>
          <a:ext cx="871543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858280" cy="1143000"/>
          </a:xfrm>
        </p:spPr>
        <p:txBody>
          <a:bodyPr>
            <a:noAutofit/>
          </a:bodyPr>
          <a:lstStyle/>
          <a:p>
            <a:r>
              <a:rPr lang="pt-PT" sz="3600" b="1" smtClean="0">
                <a:solidFill>
                  <a:schemeClr val="tx2"/>
                </a:solidFill>
              </a:rPr>
              <a:t>Balanço das </a:t>
            </a:r>
            <a:r>
              <a:rPr lang="pt-PT" sz="3600" b="1" dirty="0" smtClean="0">
                <a:solidFill>
                  <a:schemeClr val="tx2"/>
                </a:solidFill>
              </a:rPr>
              <a:t>bandeiras galardoadas desde 2006</a:t>
            </a:r>
            <a:endParaRPr lang="pt-PT" sz="3600" b="1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282" y="2214554"/>
            <a:ext cx="8372476" cy="5000660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 2,3 Cónego João Jacinto Gonçalves  de Andrade  </a:t>
            </a:r>
            <a:r>
              <a:rPr lang="pt-PT" sz="2400" b="1" dirty="0" smtClean="0">
                <a:latin typeface="Calibri" pitchFamily="34" charset="0"/>
              </a:rPr>
              <a:t>8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Bica de Pau </a:t>
            </a:r>
            <a:r>
              <a:rPr lang="pt-PT" sz="2400" b="1" dirty="0" smtClean="0">
                <a:latin typeface="Calibri" pitchFamily="34" charset="0"/>
              </a:rPr>
              <a:t>6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São Paulo </a:t>
            </a:r>
            <a:r>
              <a:rPr lang="pt-PT" sz="2400" b="1" dirty="0" smtClean="0">
                <a:latin typeface="Calibri" pitchFamily="34" charset="0"/>
              </a:rPr>
              <a:t>6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Ribeira Brava </a:t>
            </a:r>
            <a:r>
              <a:rPr lang="pt-PT" sz="2400" b="1" dirty="0" smtClean="0">
                <a:latin typeface="Calibri" pitchFamily="34" charset="0"/>
              </a:rPr>
              <a:t>7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Campanário </a:t>
            </a:r>
            <a:r>
              <a:rPr lang="pt-PT" sz="2400" b="1" dirty="0" smtClean="0">
                <a:latin typeface="Calibri" pitchFamily="34" charset="0"/>
              </a:rPr>
              <a:t>7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Creche de Campanário </a:t>
            </a:r>
            <a:r>
              <a:rPr lang="pt-PT" sz="2400" b="1" dirty="0" smtClean="0">
                <a:latin typeface="Calibri" pitchFamily="34" charset="0"/>
              </a:rPr>
              <a:t>10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Corujeira  </a:t>
            </a:r>
            <a:r>
              <a:rPr lang="pt-PT" sz="2400" b="1" dirty="0" smtClean="0">
                <a:latin typeface="Calibri" pitchFamily="34" charset="0"/>
              </a:rPr>
              <a:t>9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PT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endParaRPr lang="pt-P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214282" y="1643050"/>
            <a:ext cx="8372476" cy="5000660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Tabua  </a:t>
            </a:r>
            <a:r>
              <a:rPr lang="pt-PT" sz="2400" b="1" dirty="0" smtClean="0">
                <a:latin typeface="Calibri" pitchFamily="34" charset="0"/>
              </a:rPr>
              <a:t>7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Infantário Balão </a:t>
            </a:r>
            <a:r>
              <a:rPr lang="pt-PT" sz="2400" b="1" dirty="0" smtClean="0">
                <a:latin typeface="Calibri" pitchFamily="34" charset="0"/>
              </a:rPr>
              <a:t>7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Lugar da Serra  </a:t>
            </a:r>
            <a:r>
              <a:rPr lang="pt-PT" sz="2400" b="1" dirty="0" smtClean="0">
                <a:latin typeface="Calibri" pitchFamily="34" charset="0"/>
              </a:rPr>
              <a:t>8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Serra de Água </a:t>
            </a:r>
            <a:r>
              <a:rPr lang="pt-PT" sz="2400" b="1" dirty="0" smtClean="0">
                <a:latin typeface="Calibri" pitchFamily="34" charset="0"/>
              </a:rPr>
              <a:t>7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Lombo de São João – Ribeira Brava  </a:t>
            </a:r>
            <a:r>
              <a:rPr lang="pt-PT" sz="2400" b="1" dirty="0" smtClean="0">
                <a:latin typeface="Calibri" pitchFamily="34" charset="0"/>
              </a:rPr>
              <a:t>4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Centro de Atividades Ocupacionais de Ribeira Brava </a:t>
            </a:r>
            <a:r>
              <a:rPr lang="pt-PT" sz="2400" b="1" dirty="0" smtClean="0">
                <a:latin typeface="Calibri" pitchFamily="34" charset="0"/>
              </a:rPr>
              <a:t>3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Básica e Secundária Padre Manuel Álvares </a:t>
            </a:r>
            <a:r>
              <a:rPr lang="pt-PT" sz="2400" b="1" dirty="0" smtClean="0">
                <a:latin typeface="Calibri" pitchFamily="34" charset="0"/>
              </a:rPr>
              <a:t>4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Casa do Povo da Serra de Água </a:t>
            </a:r>
            <a:r>
              <a:rPr lang="pt-PT" sz="2400" b="1" dirty="0" smtClean="0">
                <a:latin typeface="Calibri" pitchFamily="34" charset="0"/>
              </a:rPr>
              <a:t>4 bandeiras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PT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endParaRPr lang="pt-P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229600" cy="11430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Escolas galardoadas 2016/2017</a:t>
            </a:r>
            <a:endParaRPr lang="pt-PT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 2,3 Cónego João Jacinto Gonçalves de Andrade  </a:t>
            </a:r>
            <a:endParaRPr lang="pt-PT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Ribeira Brava </a:t>
            </a:r>
            <a:endParaRPr lang="pt-PT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Campanário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Creche de Campanário </a:t>
            </a:r>
            <a:endParaRPr lang="pt-PT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Corujeira  </a:t>
            </a:r>
            <a:endParaRPr lang="pt-PT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Tabua  </a:t>
            </a:r>
            <a:endParaRPr lang="pt-PT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Escola EB1/PE de Serra de Água </a:t>
            </a:r>
            <a:endParaRPr lang="pt-PT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Casa do Povo da Serra de Água </a:t>
            </a:r>
            <a:endParaRPr lang="pt-PT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10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2B519D"/>
      </a:accent1>
      <a:accent2>
        <a:srgbClr val="4E8542"/>
      </a:accent2>
      <a:accent3>
        <a:srgbClr val="4E8542"/>
      </a:accent3>
      <a:accent4>
        <a:srgbClr val="4E8542"/>
      </a:accent4>
      <a:accent5>
        <a:srgbClr val="4E8542"/>
      </a:accent5>
      <a:accent6>
        <a:srgbClr val="4E8542"/>
      </a:accent6>
      <a:hlink>
        <a:srgbClr val="6B9F25"/>
      </a:hlink>
      <a:folHlink>
        <a:srgbClr val="4E8542"/>
      </a:folHlink>
    </a:clrScheme>
    <a:fontScheme name="Office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197</Words>
  <Application>Microsoft Office PowerPoint</Application>
  <PresentationFormat>Apresentação no Ecrã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Implementação</vt:lpstr>
      <vt:lpstr>Diapositivo 4</vt:lpstr>
      <vt:lpstr>Balanço das bandeiras galardoadas desde 2006</vt:lpstr>
      <vt:lpstr>Diapositivo 6</vt:lpstr>
      <vt:lpstr>Escolas galardoadas 2016/2017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hpcompaq116</dc:creator>
  <cp:lastModifiedBy>Oem</cp:lastModifiedBy>
  <cp:revision>23</cp:revision>
  <dcterms:created xsi:type="dcterms:W3CDTF">2017-10-19T08:15:54Z</dcterms:created>
  <dcterms:modified xsi:type="dcterms:W3CDTF">2017-10-27T14:48:34Z</dcterms:modified>
</cp:coreProperties>
</file>